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84" d="100"/>
          <a:sy n="84" d="100"/>
        </p:scale>
        <p:origin x="869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F79E-C2AF-437A-A288-E9F1FF3336DB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2FDE-768B-4DA0-AC7D-5E85C3313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7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F79E-C2AF-437A-A288-E9F1FF3336DB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2FDE-768B-4DA0-AC7D-5E85C3313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84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F79E-C2AF-437A-A288-E9F1FF3336DB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2FDE-768B-4DA0-AC7D-5E85C3313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871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F79E-C2AF-437A-A288-E9F1FF3336DB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2FDE-768B-4DA0-AC7D-5E85C3313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52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F79E-C2AF-437A-A288-E9F1FF3336DB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2FDE-768B-4DA0-AC7D-5E85C3313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015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F79E-C2AF-437A-A288-E9F1FF3336DB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2FDE-768B-4DA0-AC7D-5E85C3313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789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F79E-C2AF-437A-A288-E9F1FF3336DB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2FDE-768B-4DA0-AC7D-5E85C3313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672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F79E-C2AF-437A-A288-E9F1FF3336DB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2FDE-768B-4DA0-AC7D-5E85C3313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410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F79E-C2AF-437A-A288-E9F1FF3336DB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2FDE-768B-4DA0-AC7D-5E85C3313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667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F79E-C2AF-437A-A288-E9F1FF3336DB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2FDE-768B-4DA0-AC7D-5E85C3313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282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F79E-C2AF-437A-A288-E9F1FF3336DB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2FDE-768B-4DA0-AC7D-5E85C3313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759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AF79E-C2AF-437A-A288-E9F1FF3336DB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42FDE-768B-4DA0-AC7D-5E85C3313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962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260648"/>
            <a:ext cx="8928992" cy="1470025"/>
          </a:xfrm>
          <a:solidFill>
            <a:schemeClr val="accent3">
              <a:lumMod val="40000"/>
              <a:lumOff val="60000"/>
            </a:schemeClr>
          </a:solidFill>
          <a:ln w="38100">
            <a:noFill/>
          </a:ln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МЫ ПРОТИВ КОРРУПЦИИ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В ЗДРАВООХРАНЕНИИ!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700808"/>
            <a:ext cx="8928992" cy="496855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ru-RU" sz="2000" b="1" dirty="0" smtClean="0"/>
          </a:p>
          <a:p>
            <a:r>
              <a:rPr lang="ru-RU" sz="2000" b="1" dirty="0" smtClean="0">
                <a:solidFill>
                  <a:schemeClr val="tx2"/>
                </a:solidFill>
              </a:rPr>
              <a:t>У </a:t>
            </a:r>
            <a:r>
              <a:rPr lang="ru-RU" sz="2000" b="1" dirty="0">
                <a:solidFill>
                  <a:schemeClr val="tx2"/>
                </a:solidFill>
              </a:rPr>
              <a:t>ВАС ЕСТЬ </a:t>
            </a:r>
            <a:r>
              <a:rPr lang="ru-RU" sz="2000" b="1" dirty="0" smtClean="0">
                <a:solidFill>
                  <a:schemeClr val="tx2"/>
                </a:solidFill>
              </a:rPr>
              <a:t>ПОЛИС </a:t>
            </a:r>
            <a:r>
              <a:rPr lang="ru-RU" sz="2000" b="1" dirty="0">
                <a:solidFill>
                  <a:schemeClr val="tx2"/>
                </a:solidFill>
              </a:rPr>
              <a:t>ОБЯЗАТЕЛЬНОГОМЕДИЦИНСКОГО</a:t>
            </a:r>
          </a:p>
          <a:p>
            <a:r>
              <a:rPr lang="ru-RU" sz="2000" b="1" dirty="0" smtClean="0">
                <a:solidFill>
                  <a:schemeClr val="tx2"/>
                </a:solidFill>
              </a:rPr>
              <a:t>СТРАХОВАНИЯ </a:t>
            </a:r>
            <a:r>
              <a:rPr lang="ru-RU" sz="2000" b="1" dirty="0">
                <a:solidFill>
                  <a:schemeClr val="tx2"/>
                </a:solidFill>
              </a:rPr>
              <a:t>(ОМС</a:t>
            </a:r>
            <a:r>
              <a:rPr lang="ru-RU" sz="2000" b="1" dirty="0" smtClean="0">
                <a:solidFill>
                  <a:schemeClr val="tx2"/>
                </a:solidFill>
              </a:rPr>
              <a:t>)</a:t>
            </a:r>
          </a:p>
          <a:p>
            <a:endParaRPr lang="ru-RU" sz="2000" b="1" dirty="0">
              <a:solidFill>
                <a:schemeClr val="tx2"/>
              </a:solidFill>
            </a:endParaRPr>
          </a:p>
          <a:p>
            <a:pPr algn="just"/>
            <a:r>
              <a:rPr lang="ru-RU" sz="2000" b="1" dirty="0" smtClean="0">
                <a:solidFill>
                  <a:schemeClr val="tx2"/>
                </a:solidFill>
              </a:rPr>
              <a:t>А </a:t>
            </a:r>
            <a:r>
              <a:rPr lang="ru-RU" sz="2000" b="1" dirty="0">
                <a:solidFill>
                  <a:schemeClr val="tx2"/>
                </a:solidFill>
              </a:rPr>
              <a:t>значит, вам </a:t>
            </a:r>
            <a:r>
              <a:rPr lang="ru-RU" sz="2000" b="1" dirty="0" smtClean="0">
                <a:solidFill>
                  <a:schemeClr val="tx2"/>
                </a:solidFill>
              </a:rPr>
              <a:t>обязаны: </a:t>
            </a:r>
          </a:p>
          <a:p>
            <a:pPr algn="just"/>
            <a:r>
              <a:rPr lang="ru-RU" sz="2000" b="1" dirty="0" smtClean="0">
                <a:solidFill>
                  <a:schemeClr val="tx2"/>
                </a:solidFill>
              </a:rPr>
              <a:t>- Бесплатно </a:t>
            </a:r>
            <a:r>
              <a:rPr lang="ru-RU" sz="2000" b="1" dirty="0">
                <a:solidFill>
                  <a:schemeClr val="tx2"/>
                </a:solidFill>
              </a:rPr>
              <a:t>оказывать </a:t>
            </a:r>
            <a:r>
              <a:rPr lang="ru-RU" sz="2000" b="1" dirty="0" smtClean="0">
                <a:solidFill>
                  <a:schemeClr val="tx2"/>
                </a:solidFill>
              </a:rPr>
              <a:t>медицинскую помощь </a:t>
            </a:r>
            <a:r>
              <a:rPr lang="ru-RU" sz="2000" b="1" dirty="0">
                <a:solidFill>
                  <a:schemeClr val="tx2"/>
                </a:solidFill>
              </a:rPr>
              <a:t>на всей территории Российской Федерации в объеме, установленном базовой программой обязательного медицинского страхования</a:t>
            </a:r>
            <a:r>
              <a:rPr lang="ru-RU" sz="2000" b="1" dirty="0" smtClean="0">
                <a:solidFill>
                  <a:schemeClr val="tx2"/>
                </a:solidFill>
              </a:rPr>
              <a:t>.</a:t>
            </a:r>
            <a:endParaRPr lang="ru-RU" sz="2000" b="1" dirty="0">
              <a:solidFill>
                <a:schemeClr val="tx2"/>
              </a:solidFill>
            </a:endParaRPr>
          </a:p>
          <a:p>
            <a:pPr algn="just"/>
            <a:r>
              <a:rPr lang="ru-RU" sz="2000" b="1" dirty="0" smtClean="0">
                <a:solidFill>
                  <a:schemeClr val="tx2"/>
                </a:solidFill>
              </a:rPr>
              <a:t>- Дополнительные </a:t>
            </a:r>
            <a:r>
              <a:rPr lang="ru-RU" sz="2000" b="1" dirty="0">
                <a:solidFill>
                  <a:schemeClr val="tx2"/>
                </a:solidFill>
              </a:rPr>
              <a:t>услуги вы </a:t>
            </a:r>
            <a:r>
              <a:rPr lang="ru-RU" sz="2000" b="1" dirty="0" smtClean="0">
                <a:solidFill>
                  <a:schemeClr val="tx2"/>
                </a:solidFill>
              </a:rPr>
              <a:t>можете получить </a:t>
            </a:r>
            <a:r>
              <a:rPr lang="ru-RU" sz="2000" b="1" dirty="0">
                <a:solidFill>
                  <a:schemeClr val="tx2"/>
                </a:solidFill>
              </a:rPr>
              <a:t>на территории того субъекта,</a:t>
            </a:r>
          </a:p>
          <a:p>
            <a:pPr algn="just"/>
            <a:r>
              <a:rPr lang="ru-RU" sz="2000" b="1" dirty="0">
                <a:solidFill>
                  <a:schemeClr val="tx2"/>
                </a:solidFill>
              </a:rPr>
              <a:t>где вы живете и получали полис. </a:t>
            </a:r>
            <a:endParaRPr lang="ru-RU" sz="2000" b="1" dirty="0" smtClean="0">
              <a:solidFill>
                <a:schemeClr val="tx2"/>
              </a:solidFill>
            </a:endParaRPr>
          </a:p>
          <a:p>
            <a:pPr algn="just"/>
            <a:r>
              <a:rPr lang="ru-RU" sz="2000" b="1" dirty="0" smtClean="0">
                <a:solidFill>
                  <a:schemeClr val="tx2"/>
                </a:solidFill>
              </a:rPr>
              <a:t>- Оказывать </a:t>
            </a:r>
            <a:r>
              <a:rPr lang="ru-RU" sz="2000" b="1" dirty="0">
                <a:solidFill>
                  <a:schemeClr val="tx2"/>
                </a:solidFill>
              </a:rPr>
              <a:t>платные медицинские услуги, предварительно составив договор.</a:t>
            </a:r>
          </a:p>
          <a:p>
            <a:pPr algn="just"/>
            <a:endParaRPr lang="ru-RU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269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Если медицинский </a:t>
            </a:r>
            <a:r>
              <a:rPr lang="ru-RU" sz="2800" b="1" dirty="0">
                <a:solidFill>
                  <a:srgbClr val="FF0000"/>
                </a:solidFill>
              </a:rPr>
              <a:t>работник говорит вам,</a:t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rgbClr val="FF0000"/>
                </a:solidFill>
              </a:rPr>
              <a:t>что за вознаграждение он может организовать вам...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1256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000" b="1" dirty="0"/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tx2"/>
                </a:solidFill>
              </a:rPr>
              <a:t>--направление </a:t>
            </a:r>
            <a:r>
              <a:rPr lang="ru-RU" sz="2400" b="1" dirty="0">
                <a:solidFill>
                  <a:schemeClr val="tx2"/>
                </a:solidFill>
              </a:rPr>
              <a:t>в профильное или более </a:t>
            </a:r>
            <a:r>
              <a:rPr lang="ru-RU" sz="2400" b="1" dirty="0" smtClean="0">
                <a:solidFill>
                  <a:schemeClr val="tx2"/>
                </a:solidFill>
              </a:rPr>
              <a:t>престижное  </a:t>
            </a:r>
            <a:r>
              <a:rPr lang="ru-RU" sz="2400" b="1" dirty="0">
                <a:solidFill>
                  <a:schemeClr val="tx2"/>
                </a:solidFill>
              </a:rPr>
              <a:t>медицинское учреждение</a:t>
            </a:r>
            <a:r>
              <a:rPr lang="ru-RU" sz="2400" b="1" dirty="0" smtClean="0">
                <a:solidFill>
                  <a:schemeClr val="tx2"/>
                </a:solidFill>
              </a:rPr>
              <a:t>;</a:t>
            </a:r>
            <a:endParaRPr lang="ru-RU" sz="2400" b="1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tx2"/>
                </a:solidFill>
              </a:rPr>
              <a:t>--более </a:t>
            </a:r>
            <a:r>
              <a:rPr lang="ru-RU" sz="2400" b="1" dirty="0">
                <a:solidFill>
                  <a:schemeClr val="tx2"/>
                </a:solidFill>
              </a:rPr>
              <a:t>качественную медицинскую услугу;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tx2"/>
                </a:solidFill>
              </a:rPr>
              <a:t>--препараты </a:t>
            </a:r>
            <a:r>
              <a:rPr lang="ru-RU" sz="2400" b="1" dirty="0">
                <a:solidFill>
                  <a:schemeClr val="tx2"/>
                </a:solidFill>
              </a:rPr>
              <a:t>или медицинские материалы;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tx2"/>
                </a:solidFill>
              </a:rPr>
              <a:t>--более </a:t>
            </a:r>
            <a:r>
              <a:rPr lang="ru-RU" sz="2400" b="1" dirty="0">
                <a:solidFill>
                  <a:schemeClr val="tx2"/>
                </a:solidFill>
              </a:rPr>
              <a:t>качественный уход, более комфортную палату, процедуры без очереди</a:t>
            </a:r>
            <a:r>
              <a:rPr lang="ru-RU" sz="2400" b="1" dirty="0" smtClean="0">
                <a:solidFill>
                  <a:schemeClr val="tx2"/>
                </a:solidFill>
              </a:rPr>
              <a:t>...</a:t>
            </a:r>
          </a:p>
          <a:p>
            <a:endParaRPr lang="ru-RU" sz="2000" b="1" dirty="0"/>
          </a:p>
          <a:p>
            <a:pPr marL="0" indent="0">
              <a:buNone/>
            </a:pPr>
            <a:r>
              <a:rPr lang="ru-RU" sz="2000" b="1" i="1" dirty="0" smtClean="0">
                <a:solidFill>
                  <a:srgbClr val="FF0000"/>
                </a:solidFill>
              </a:rPr>
              <a:t>СКОРЕЕ </a:t>
            </a:r>
            <a:r>
              <a:rPr lang="ru-RU" sz="2000" b="1" i="1" dirty="0">
                <a:solidFill>
                  <a:srgbClr val="FF0000"/>
                </a:solidFill>
              </a:rPr>
              <a:t>ВСЕГО, ОН ПРОСИТ </a:t>
            </a:r>
            <a:r>
              <a:rPr lang="ru-RU" sz="2000" b="1" i="1" dirty="0" smtClean="0">
                <a:solidFill>
                  <a:srgbClr val="FF0000"/>
                </a:solidFill>
              </a:rPr>
              <a:t>ВЗЯТКУ…</a:t>
            </a:r>
          </a:p>
          <a:p>
            <a:pPr marL="0" indent="0">
              <a:buNone/>
            </a:pPr>
            <a:r>
              <a:rPr lang="ru-RU" sz="2000" b="1" i="1" dirty="0" smtClean="0">
                <a:solidFill>
                  <a:srgbClr val="FF0000"/>
                </a:solidFill>
              </a:rPr>
              <a:t>ПОМНИТЕ!!!  </a:t>
            </a:r>
            <a:r>
              <a:rPr lang="ru-RU" sz="2000" b="1" i="1" dirty="0">
                <a:solidFill>
                  <a:srgbClr val="FF0000"/>
                </a:solidFill>
              </a:rPr>
              <a:t>ВЫ НЕ ДОЛЖНЫ </a:t>
            </a:r>
            <a:r>
              <a:rPr lang="ru-RU" sz="2000" b="1" i="1" dirty="0" smtClean="0">
                <a:solidFill>
                  <a:srgbClr val="FF0000"/>
                </a:solidFill>
              </a:rPr>
              <a:t>ПЕРЕДАВАТЬ РАБОТНИКАМ </a:t>
            </a:r>
            <a:r>
              <a:rPr lang="ru-RU" sz="2000" b="1" i="1" dirty="0">
                <a:solidFill>
                  <a:srgbClr val="FF0000"/>
                </a:solidFill>
              </a:rPr>
              <a:t>НИКАКИЕ </a:t>
            </a:r>
            <a:r>
              <a:rPr lang="ru-RU" sz="2000" b="1" i="1" dirty="0" smtClean="0">
                <a:solidFill>
                  <a:srgbClr val="FF0000"/>
                </a:solidFill>
              </a:rPr>
              <a:t>   ДЕНЕЖНЫЕ СРЕДСТВА !</a:t>
            </a:r>
            <a:endParaRPr lang="ru-RU" sz="20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2000" b="1" dirty="0"/>
          </a:p>
          <a:p>
            <a:pPr marL="0" indent="0">
              <a:buNone/>
            </a:pP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314643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ТЕПЕРЬ ПОДРОБНО, ЧТО ТАКОЕ ВЗЯТКА</a:t>
            </a:r>
            <a:br>
              <a:rPr lang="ru-RU" sz="3200" b="1" dirty="0">
                <a:solidFill>
                  <a:srgbClr val="FF0000"/>
                </a:solidFill>
              </a:rPr>
            </a:b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713387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chemeClr val="tx2"/>
                </a:solidFill>
              </a:rPr>
              <a:t>     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tx2"/>
                </a:solidFill>
              </a:rPr>
              <a:t>        Взятка </a:t>
            </a:r>
            <a:r>
              <a:rPr lang="ru-RU" sz="2400" b="1" dirty="0">
                <a:solidFill>
                  <a:schemeClr val="tx2"/>
                </a:solidFill>
              </a:rPr>
              <a:t>– это дача или получение должностным лицом материальных ценностей, например, денег, ценных бумаг, </a:t>
            </a:r>
            <a:r>
              <a:rPr lang="ru-RU" sz="2400" b="1" dirty="0" smtClean="0">
                <a:solidFill>
                  <a:schemeClr val="tx2"/>
                </a:solidFill>
              </a:rPr>
              <a:t>иного имущества</a:t>
            </a:r>
            <a:r>
              <a:rPr lang="ru-RU" sz="2400" b="1" dirty="0">
                <a:solidFill>
                  <a:schemeClr val="tx2"/>
                </a:solidFill>
              </a:rPr>
              <a:t>, либо незаконное </a:t>
            </a:r>
            <a:r>
              <a:rPr lang="ru-RU" sz="2400" b="1" dirty="0" smtClean="0">
                <a:solidFill>
                  <a:schemeClr val="tx2"/>
                </a:solidFill>
              </a:rPr>
              <a:t>оказание ему </a:t>
            </a:r>
            <a:r>
              <a:rPr lang="ru-RU" sz="2400" b="1" dirty="0">
                <a:solidFill>
                  <a:schemeClr val="tx2"/>
                </a:solidFill>
              </a:rPr>
              <a:t>услуг имущественного характера, предоставление иных имущественных </a:t>
            </a:r>
            <a:r>
              <a:rPr lang="ru-RU" sz="2400" b="1" dirty="0" smtClean="0">
                <a:solidFill>
                  <a:schemeClr val="tx2"/>
                </a:solidFill>
              </a:rPr>
              <a:t>прав за </a:t>
            </a:r>
            <a:r>
              <a:rPr lang="ru-RU" sz="2400" b="1" dirty="0">
                <a:solidFill>
                  <a:schemeClr val="tx2"/>
                </a:solidFill>
              </a:rPr>
              <a:t>совершение действий (бездействия) в пользу того, кто дает взятку, либо </a:t>
            </a:r>
            <a:r>
              <a:rPr lang="ru-RU" sz="2400" b="1" dirty="0" smtClean="0">
                <a:solidFill>
                  <a:schemeClr val="tx2"/>
                </a:solidFill>
              </a:rPr>
              <a:t>иных лиц</a:t>
            </a:r>
            <a:r>
              <a:rPr lang="ru-RU" sz="2400" b="1" dirty="0">
                <a:solidFill>
                  <a:schemeClr val="tx2"/>
                </a:solidFill>
              </a:rPr>
              <a:t>. </a:t>
            </a:r>
            <a:endParaRPr lang="ru-RU" sz="2400" b="1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tx2"/>
                </a:solidFill>
              </a:rPr>
              <a:t>       Обязательное </a:t>
            </a:r>
            <a:r>
              <a:rPr lang="ru-RU" sz="2400" b="1" dirty="0">
                <a:solidFill>
                  <a:schemeClr val="tx2"/>
                </a:solidFill>
              </a:rPr>
              <a:t>условие действие(бездействие) входит в </a:t>
            </a:r>
            <a:r>
              <a:rPr lang="ru-RU" sz="2400" b="1" dirty="0" smtClean="0">
                <a:solidFill>
                  <a:schemeClr val="tx2"/>
                </a:solidFill>
              </a:rPr>
              <a:t>служебные полномочия </a:t>
            </a:r>
            <a:r>
              <a:rPr lang="ru-RU" sz="2400" b="1" dirty="0">
                <a:solidFill>
                  <a:schemeClr val="tx2"/>
                </a:solidFill>
              </a:rPr>
              <a:t>этого должностного лица.</a:t>
            </a:r>
          </a:p>
          <a:p>
            <a:pPr marL="0" indent="0">
              <a:buNone/>
            </a:pPr>
            <a:endParaRPr lang="ru-RU" sz="2600" dirty="0"/>
          </a:p>
          <a:p>
            <a:pPr marL="0" indent="0">
              <a:buNone/>
            </a:pPr>
            <a:r>
              <a:rPr lang="ru-RU" sz="1900" b="1" i="1" dirty="0" smtClean="0">
                <a:solidFill>
                  <a:srgbClr val="FF0000"/>
                </a:solidFill>
              </a:rPr>
              <a:t>Обязательно </a:t>
            </a:r>
            <a:r>
              <a:rPr lang="ru-RU" sz="1900" b="1" i="1" dirty="0">
                <a:solidFill>
                  <a:srgbClr val="FF0000"/>
                </a:solidFill>
              </a:rPr>
              <a:t>прочитайте статью </a:t>
            </a:r>
            <a:r>
              <a:rPr lang="ru-RU" sz="1900" b="1" i="1" dirty="0" smtClean="0">
                <a:solidFill>
                  <a:srgbClr val="FF0000"/>
                </a:solidFill>
              </a:rPr>
              <a:t>290 Уголовного кодекса Российской Федерации «Получение </a:t>
            </a:r>
            <a:r>
              <a:rPr lang="ru-RU" sz="1900" b="1" i="1" dirty="0">
                <a:solidFill>
                  <a:srgbClr val="FF0000"/>
                </a:solidFill>
              </a:rPr>
              <a:t>взятки</a:t>
            </a:r>
            <a:r>
              <a:rPr lang="ru-RU" sz="1900" b="1" i="1" dirty="0" smtClean="0">
                <a:solidFill>
                  <a:srgbClr val="FF0000"/>
                </a:solidFill>
              </a:rPr>
              <a:t>» !!!</a:t>
            </a:r>
            <a:endParaRPr lang="ru-RU" sz="1900" b="1" i="1" dirty="0">
              <a:solidFill>
                <a:srgbClr val="FF0000"/>
              </a:solidFill>
            </a:endParaRPr>
          </a:p>
          <a:p>
            <a:endParaRPr lang="ru-RU" sz="2600" dirty="0"/>
          </a:p>
          <a:p>
            <a:endParaRPr lang="ru-RU" sz="2600" dirty="0"/>
          </a:p>
          <a:p>
            <a:endParaRPr lang="ru-RU" sz="2600" dirty="0"/>
          </a:p>
          <a:p>
            <a:endParaRPr lang="ru-RU" sz="2600" dirty="0"/>
          </a:p>
          <a:p>
            <a:endParaRPr lang="ru-RU" sz="2600" dirty="0"/>
          </a:p>
          <a:p>
            <a:endParaRPr lang="ru-RU" sz="2600" dirty="0"/>
          </a:p>
          <a:p>
            <a:endParaRPr lang="ru-RU" sz="2600" dirty="0"/>
          </a:p>
          <a:p>
            <a:pPr marL="0" indent="0">
              <a:buNone/>
            </a:pP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784760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КАКИЕ БЫВАЮТ ВЗЯТКИ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713387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ru-RU" dirty="0"/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- </a:t>
            </a:r>
            <a:r>
              <a:rPr lang="ru-RU" sz="2800" dirty="0" smtClean="0">
                <a:solidFill>
                  <a:schemeClr val="tx2"/>
                </a:solidFill>
              </a:rPr>
              <a:t>   Бывает </a:t>
            </a:r>
            <a:r>
              <a:rPr lang="ru-RU" sz="2800" b="1" i="1" dirty="0">
                <a:solidFill>
                  <a:schemeClr val="tx2"/>
                </a:solidFill>
              </a:rPr>
              <a:t>взятка-подкуп</a:t>
            </a:r>
            <a:r>
              <a:rPr lang="ru-RU" sz="2800" dirty="0">
                <a:solidFill>
                  <a:schemeClr val="tx2"/>
                </a:solidFill>
              </a:rPr>
              <a:t>, когда между тем, кто дает, и тем, кто берет взятку, есть </a:t>
            </a:r>
            <a:r>
              <a:rPr lang="ru-RU" sz="2800" b="1" dirty="0">
                <a:solidFill>
                  <a:schemeClr val="tx2"/>
                </a:solidFill>
              </a:rPr>
              <a:t>предварительная </a:t>
            </a:r>
            <a:r>
              <a:rPr lang="ru-RU" sz="2800" b="1" dirty="0" smtClean="0">
                <a:solidFill>
                  <a:schemeClr val="tx2"/>
                </a:solidFill>
              </a:rPr>
              <a:t>договорённость. 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- </a:t>
            </a:r>
            <a:r>
              <a:rPr lang="ru-RU" sz="2800" dirty="0" smtClean="0">
                <a:solidFill>
                  <a:schemeClr val="tx2"/>
                </a:solidFill>
              </a:rPr>
              <a:t>Бывает </a:t>
            </a:r>
            <a:r>
              <a:rPr lang="ru-RU" sz="2800" b="1" i="1" dirty="0">
                <a:solidFill>
                  <a:schemeClr val="tx2"/>
                </a:solidFill>
              </a:rPr>
              <a:t>взятка-благодарность</a:t>
            </a:r>
            <a:r>
              <a:rPr lang="ru-RU" sz="2800" dirty="0">
                <a:solidFill>
                  <a:schemeClr val="tx2"/>
                </a:solidFill>
              </a:rPr>
              <a:t>, когда взятка </a:t>
            </a:r>
            <a:r>
              <a:rPr lang="ru-RU" sz="2800" b="1" dirty="0">
                <a:solidFill>
                  <a:schemeClr val="tx2"/>
                </a:solidFill>
              </a:rPr>
              <a:t>передаётся за уже совершенное должностным </a:t>
            </a:r>
            <a:r>
              <a:rPr lang="ru-RU" sz="2800" dirty="0">
                <a:solidFill>
                  <a:schemeClr val="tx2"/>
                </a:solidFill>
              </a:rPr>
              <a:t>лицом действие или бездействие (законное или </a:t>
            </a:r>
            <a:r>
              <a:rPr lang="ru-RU" sz="2800" dirty="0" smtClean="0">
                <a:solidFill>
                  <a:schemeClr val="tx2"/>
                </a:solidFill>
              </a:rPr>
              <a:t>незаконное) без предварительной договорённости. </a:t>
            </a:r>
            <a:endParaRPr lang="ru-RU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74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92211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ЧТО ТОЖЕ СЧИТАЕТСЯ ВЗЯТКОЙ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4006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chemeClr val="tx2"/>
                </a:solidFill>
              </a:rPr>
              <a:t>- Если </a:t>
            </a:r>
            <a:r>
              <a:rPr lang="ru-RU" sz="2000" b="1" dirty="0">
                <a:solidFill>
                  <a:schemeClr val="tx2"/>
                </a:solidFill>
              </a:rPr>
              <a:t>не только должностному лицу, но и </a:t>
            </a:r>
            <a:r>
              <a:rPr lang="ru-RU" sz="2000" b="1" dirty="0" smtClean="0">
                <a:solidFill>
                  <a:schemeClr val="tx2"/>
                </a:solidFill>
              </a:rPr>
              <a:t>его родным </a:t>
            </a:r>
            <a:r>
              <a:rPr lang="ru-RU" sz="2000" b="1" dirty="0">
                <a:solidFill>
                  <a:schemeClr val="tx2"/>
                </a:solidFill>
              </a:rPr>
              <a:t>и близким передали деньги, </a:t>
            </a:r>
            <a:r>
              <a:rPr lang="ru-RU" sz="2000" b="1" dirty="0" smtClean="0">
                <a:solidFill>
                  <a:schemeClr val="tx2"/>
                </a:solidFill>
              </a:rPr>
              <a:t>ценности или </a:t>
            </a:r>
            <a:r>
              <a:rPr lang="ru-RU" sz="2000" b="1" dirty="0">
                <a:solidFill>
                  <a:schemeClr val="tx2"/>
                </a:solidFill>
              </a:rPr>
              <a:t>оказали материальные услуги. 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2"/>
                </a:solidFill>
              </a:rPr>
              <a:t>- При </a:t>
            </a:r>
            <a:r>
              <a:rPr lang="ru-RU" sz="2000" b="1" dirty="0">
                <a:solidFill>
                  <a:schemeClr val="tx2"/>
                </a:solidFill>
              </a:rPr>
              <a:t>этом сотрудник был согласен, не возражал и использовал </a:t>
            </a:r>
            <a:r>
              <a:rPr lang="ru-RU" sz="2000" b="1" dirty="0" smtClean="0">
                <a:solidFill>
                  <a:schemeClr val="tx2"/>
                </a:solidFill>
              </a:rPr>
              <a:t>свои служебные </a:t>
            </a:r>
            <a:r>
              <a:rPr lang="ru-RU" sz="2000" b="1" dirty="0">
                <a:solidFill>
                  <a:schemeClr val="tx2"/>
                </a:solidFill>
              </a:rPr>
              <a:t>полномочия в пользу того, кто взятку дал</a:t>
            </a:r>
            <a:r>
              <a:rPr lang="ru-RU" sz="2000" b="1" dirty="0" smtClean="0">
                <a:solidFill>
                  <a:schemeClr val="tx2"/>
                </a:solidFill>
              </a:rPr>
              <a:t>.</a:t>
            </a:r>
          </a:p>
          <a:p>
            <a:pPr>
              <a:buFontTx/>
              <a:buChar char="-"/>
            </a:pPr>
            <a:endParaRPr lang="ru-RU" sz="2000" b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ru-RU" sz="2400" b="1">
                <a:solidFill>
                  <a:schemeClr val="tx2"/>
                </a:solidFill>
              </a:rPr>
              <a:t>ВЗЯТКА </a:t>
            </a:r>
            <a:r>
              <a:rPr lang="ru-RU" sz="2400" b="1" smtClean="0">
                <a:solidFill>
                  <a:schemeClr val="tx2"/>
                </a:solidFill>
              </a:rPr>
              <a:t>СЧИТАЕТСЯ ПОЛУЧЕННОЙ</a:t>
            </a:r>
            <a:r>
              <a:rPr lang="ru-RU" sz="2400" b="1" dirty="0">
                <a:solidFill>
                  <a:schemeClr val="tx2"/>
                </a:solidFill>
              </a:rPr>
              <a:t>, </a:t>
            </a:r>
            <a:r>
              <a:rPr lang="ru-RU" sz="2400" b="1" dirty="0" smtClean="0">
                <a:solidFill>
                  <a:schemeClr val="tx2"/>
                </a:solidFill>
              </a:rPr>
              <a:t>КОГДА:</a:t>
            </a:r>
            <a:endParaRPr lang="ru-RU" sz="24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/>
                </a:solidFill>
              </a:rPr>
              <a:t>- Человек </a:t>
            </a:r>
            <a:r>
              <a:rPr lang="ru-RU" sz="2400" b="1" dirty="0">
                <a:solidFill>
                  <a:schemeClr val="tx2"/>
                </a:solidFill>
              </a:rPr>
              <a:t>её </a:t>
            </a:r>
            <a:r>
              <a:rPr lang="ru-RU" sz="2400" b="1" dirty="0" smtClean="0">
                <a:solidFill>
                  <a:schemeClr val="tx2"/>
                </a:solidFill>
              </a:rPr>
              <a:t>принимает в </a:t>
            </a:r>
            <a:r>
              <a:rPr lang="ru-RU" sz="2400" b="1" dirty="0">
                <a:solidFill>
                  <a:schemeClr val="tx2"/>
                </a:solidFill>
              </a:rPr>
              <a:t>физическом смысле(берет в </a:t>
            </a:r>
            <a:r>
              <a:rPr lang="ru-RU" sz="2400" b="1" dirty="0" smtClean="0">
                <a:solidFill>
                  <a:schemeClr val="tx2"/>
                </a:solidFill>
              </a:rPr>
              <a:t>руки, кладёт в </a:t>
            </a:r>
            <a:r>
              <a:rPr lang="ru-RU" sz="2400" b="1" dirty="0">
                <a:solidFill>
                  <a:schemeClr val="tx2"/>
                </a:solidFill>
              </a:rPr>
              <a:t>карман, сумку, портфель, автомобиль</a:t>
            </a:r>
            <a:r>
              <a:rPr lang="ru-RU" sz="2400" b="1" dirty="0" smtClean="0">
                <a:solidFill>
                  <a:schemeClr val="tx2"/>
                </a:solidFill>
              </a:rPr>
              <a:t>).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/>
                </a:solidFill>
              </a:rPr>
              <a:t>- Человек соглашается с </a:t>
            </a:r>
            <a:r>
              <a:rPr lang="ru-RU" sz="2400" b="1" dirty="0">
                <a:solidFill>
                  <a:schemeClr val="tx2"/>
                </a:solidFill>
              </a:rPr>
              <a:t>её </a:t>
            </a:r>
            <a:r>
              <a:rPr lang="ru-RU" sz="2400" b="1" dirty="0" smtClean="0">
                <a:solidFill>
                  <a:schemeClr val="tx2"/>
                </a:solidFill>
              </a:rPr>
              <a:t>передачей (</a:t>
            </a:r>
            <a:r>
              <a:rPr lang="ru-RU" sz="2400" b="1" dirty="0">
                <a:solidFill>
                  <a:schemeClr val="tx2"/>
                </a:solidFill>
              </a:rPr>
              <a:t>положили на </a:t>
            </a:r>
            <a:r>
              <a:rPr lang="ru-RU" sz="2400" b="1" dirty="0" smtClean="0">
                <a:solidFill>
                  <a:schemeClr val="tx2"/>
                </a:solidFill>
              </a:rPr>
              <a:t>стол, перечислили на счет.</a:t>
            </a:r>
          </a:p>
          <a:p>
            <a:pPr marL="0" indent="0">
              <a:buNone/>
            </a:pPr>
            <a:endParaRPr lang="ru-RU" sz="2400" b="1" dirty="0"/>
          </a:p>
          <a:p>
            <a:pPr marL="0" indent="0">
              <a:buNone/>
            </a:pPr>
            <a:r>
              <a:rPr lang="ru-RU" sz="1600" b="1" dirty="0">
                <a:solidFill>
                  <a:srgbClr val="FF0000"/>
                </a:solidFill>
              </a:rPr>
              <a:t>Все о взятках в </a:t>
            </a:r>
            <a:r>
              <a:rPr lang="ru-RU" sz="1600" b="1" dirty="0" smtClean="0">
                <a:solidFill>
                  <a:srgbClr val="FF0000"/>
                </a:solidFill>
              </a:rPr>
              <a:t>Уголовном кодексе </a:t>
            </a:r>
            <a:r>
              <a:rPr lang="ru-RU" sz="1600" b="1" dirty="0">
                <a:solidFill>
                  <a:srgbClr val="FF0000"/>
                </a:solidFill>
              </a:rPr>
              <a:t>Российской Федерации</a:t>
            </a:r>
            <a:r>
              <a:rPr lang="ru-RU" sz="1600" b="1" dirty="0" smtClean="0">
                <a:solidFill>
                  <a:srgbClr val="FF0000"/>
                </a:solidFill>
              </a:rPr>
              <a:t>:</a:t>
            </a:r>
            <a:endParaRPr lang="ru-RU" sz="1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1300" b="1" dirty="0" smtClean="0">
                <a:solidFill>
                  <a:srgbClr val="FF0000"/>
                </a:solidFill>
              </a:rPr>
              <a:t>Статья </a:t>
            </a:r>
            <a:r>
              <a:rPr lang="ru-RU" sz="1300" b="1" dirty="0">
                <a:solidFill>
                  <a:srgbClr val="FF0000"/>
                </a:solidFill>
              </a:rPr>
              <a:t>290 УК </a:t>
            </a:r>
            <a:r>
              <a:rPr lang="ru-RU" sz="1300" b="1" dirty="0" smtClean="0">
                <a:solidFill>
                  <a:srgbClr val="FF0000"/>
                </a:solidFill>
              </a:rPr>
              <a:t>РФ «</a:t>
            </a:r>
            <a:r>
              <a:rPr lang="ru-RU" sz="1300" b="1" dirty="0">
                <a:solidFill>
                  <a:srgbClr val="FF0000"/>
                </a:solidFill>
              </a:rPr>
              <a:t>Получение взятки», Статья 291 УК </a:t>
            </a:r>
            <a:r>
              <a:rPr lang="ru-RU" sz="1300" b="1" dirty="0" smtClean="0">
                <a:solidFill>
                  <a:srgbClr val="FF0000"/>
                </a:solidFill>
              </a:rPr>
              <a:t>РФ «</a:t>
            </a:r>
            <a:r>
              <a:rPr lang="ru-RU" sz="1300" b="1" dirty="0">
                <a:solidFill>
                  <a:srgbClr val="FF0000"/>
                </a:solidFill>
              </a:rPr>
              <a:t>Дача взятки», Статья 291.1 УК </a:t>
            </a:r>
            <a:r>
              <a:rPr lang="ru-RU" sz="1300" b="1" dirty="0" smtClean="0">
                <a:solidFill>
                  <a:srgbClr val="FF0000"/>
                </a:solidFill>
              </a:rPr>
              <a:t>РФ посредничество во взяточничестве»,  Статья </a:t>
            </a:r>
            <a:r>
              <a:rPr lang="ru-RU" sz="1300" b="1" dirty="0">
                <a:solidFill>
                  <a:srgbClr val="FF0000"/>
                </a:solidFill>
              </a:rPr>
              <a:t>291.2 УК </a:t>
            </a:r>
            <a:r>
              <a:rPr lang="ru-RU" sz="1300" b="1" dirty="0" smtClean="0">
                <a:solidFill>
                  <a:srgbClr val="FF0000"/>
                </a:solidFill>
              </a:rPr>
              <a:t>РФ Статья </a:t>
            </a:r>
            <a:r>
              <a:rPr lang="ru-RU" sz="1300" b="1" dirty="0">
                <a:solidFill>
                  <a:srgbClr val="FF0000"/>
                </a:solidFill>
              </a:rPr>
              <a:t>291.2 «Мелкое взяточничество»</a:t>
            </a:r>
          </a:p>
          <a:p>
            <a:pPr marL="0" indent="0">
              <a:buNone/>
            </a:pPr>
            <a:r>
              <a:rPr lang="ru-RU" sz="1300" b="1" dirty="0" smtClean="0">
                <a:solidFill>
                  <a:srgbClr val="FF0000"/>
                </a:solidFill>
              </a:rPr>
              <a:t>А так же: Статья 201 УК РФ «Злоупотребление полномочиями», Статья 204 УК РФ «Коммерческий подкуп», Статья 285 УК РФ «Злоупотребление должностным положением» и д.р.</a:t>
            </a:r>
            <a:endParaRPr lang="ru-RU" sz="13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1300" b="1" dirty="0"/>
          </a:p>
          <a:p>
            <a:pPr marL="0" indent="0">
              <a:buNone/>
            </a:pPr>
            <a:endParaRPr lang="ru-RU" sz="1300" b="1" dirty="0"/>
          </a:p>
          <a:p>
            <a:pPr marL="0" indent="0">
              <a:buNone/>
            </a:pPr>
            <a:endParaRPr lang="ru-RU" sz="2400" b="1" dirty="0"/>
          </a:p>
          <a:p>
            <a:pPr marL="0" indent="0">
              <a:buNone/>
            </a:pPr>
            <a:endParaRPr lang="ru-RU" sz="2400" b="1" dirty="0"/>
          </a:p>
          <a:p>
            <a:pPr marL="0" indent="0">
              <a:buNone/>
            </a:pPr>
            <a:endParaRPr lang="ru-RU" sz="2400" b="1" dirty="0"/>
          </a:p>
          <a:p>
            <a:pPr marL="0" indent="0">
              <a:buNone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993670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ИТАК, </a:t>
            </a:r>
            <a:r>
              <a:rPr lang="ru-RU" sz="2400" b="1" dirty="0" smtClean="0">
                <a:solidFill>
                  <a:srgbClr val="FF0000"/>
                </a:solidFill>
              </a:rPr>
              <a:t>РАБОТНИК МЕДИЦИНСКОГО УЧРЕЖДЕНИЯ</a:t>
            </a:r>
            <a:r>
              <a:rPr lang="ru-RU" sz="2400" b="1" dirty="0">
                <a:solidFill>
                  <a:srgbClr val="FF0000"/>
                </a:solidFill>
              </a:rPr>
              <a:t/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dirty="0">
                <a:solidFill>
                  <a:srgbClr val="FF0000"/>
                </a:solidFill>
              </a:rPr>
              <a:t>ПРОСИТ ВОЗНАГРАЖДЕНИЕ.</a:t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dirty="0">
                <a:solidFill>
                  <a:srgbClr val="FF0000"/>
                </a:solidFill>
              </a:rPr>
              <a:t>ВАШИ ДЕЙСТВИЯ?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25658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1800" b="1" dirty="0" smtClean="0"/>
          </a:p>
          <a:p>
            <a:pPr marL="0" indent="0" algn="ctr">
              <a:buNone/>
            </a:pPr>
            <a:endParaRPr lang="ru-RU" sz="1800" b="1" dirty="0" smtClean="0"/>
          </a:p>
          <a:p>
            <a:pPr marL="0" indent="0" algn="ctr">
              <a:buNone/>
            </a:pPr>
            <a:endParaRPr lang="ru-RU" sz="1800" b="1" dirty="0"/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НЕ </a:t>
            </a:r>
            <a:r>
              <a:rPr lang="ru-RU" sz="2400" b="1" dirty="0">
                <a:solidFill>
                  <a:srgbClr val="FF0000"/>
                </a:solidFill>
              </a:rPr>
              <a:t>ПРЕДЛАГАЙТЕ И НЕ ДАВАЙТЕ ВЗЯТКУ</a:t>
            </a:r>
            <a:r>
              <a:rPr lang="ru-RU" sz="2400" b="1" dirty="0" smtClean="0">
                <a:solidFill>
                  <a:srgbClr val="FF0000"/>
                </a:solidFill>
              </a:rPr>
              <a:t>!</a:t>
            </a:r>
          </a:p>
          <a:p>
            <a:pPr marL="0" indent="0" algn="ctr">
              <a:buNone/>
            </a:pPr>
            <a:endParaRPr lang="ru-RU" sz="1800" b="1" dirty="0"/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2"/>
                </a:solidFill>
              </a:rPr>
              <a:t>- Иначе </a:t>
            </a:r>
            <a:r>
              <a:rPr lang="ru-RU" sz="2000" b="1" dirty="0">
                <a:solidFill>
                  <a:schemeClr val="tx2"/>
                </a:solidFill>
              </a:rPr>
              <a:t>вы сами совершите преступление</a:t>
            </a:r>
            <a:r>
              <a:rPr lang="ru-RU" sz="2000" dirty="0">
                <a:solidFill>
                  <a:schemeClr val="tx2"/>
                </a:solidFill>
              </a:rPr>
              <a:t> (</a:t>
            </a:r>
            <a:r>
              <a:rPr lang="ru-RU" sz="2000" b="1" dirty="0">
                <a:solidFill>
                  <a:schemeClr val="tx2"/>
                </a:solidFill>
              </a:rPr>
              <a:t>статья </a:t>
            </a:r>
            <a:r>
              <a:rPr lang="ru-RU" sz="2000" b="1" dirty="0" smtClean="0">
                <a:solidFill>
                  <a:schemeClr val="tx2"/>
                </a:solidFill>
              </a:rPr>
              <a:t>291 Уголовного </a:t>
            </a:r>
            <a:r>
              <a:rPr lang="ru-RU" sz="2000" b="1" dirty="0">
                <a:solidFill>
                  <a:schemeClr val="tx2"/>
                </a:solidFill>
              </a:rPr>
              <a:t>кодекса Российской Федерации</a:t>
            </a:r>
            <a:r>
              <a:rPr lang="ru-RU" sz="2000" dirty="0" smtClean="0">
                <a:solidFill>
                  <a:schemeClr val="tx2"/>
                </a:solidFill>
              </a:rPr>
              <a:t>).</a:t>
            </a:r>
            <a:endParaRPr lang="ru-RU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2"/>
                </a:solidFill>
              </a:rPr>
              <a:t>- Выслушайте </a:t>
            </a:r>
            <a:r>
              <a:rPr lang="ru-RU" sz="2000" b="1" dirty="0">
                <a:solidFill>
                  <a:schemeClr val="tx2"/>
                </a:solidFill>
              </a:rPr>
              <a:t>требования вымогателя, </a:t>
            </a:r>
            <a:r>
              <a:rPr lang="ru-RU" sz="2000" b="1" dirty="0" smtClean="0">
                <a:solidFill>
                  <a:schemeClr val="tx2"/>
                </a:solidFill>
              </a:rPr>
              <a:t>чтобы обратиться </a:t>
            </a:r>
            <a:r>
              <a:rPr lang="ru-RU" sz="2000" b="1" dirty="0">
                <a:solidFill>
                  <a:schemeClr val="tx2"/>
                </a:solidFill>
              </a:rPr>
              <a:t>в полицию.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2"/>
                </a:solidFill>
              </a:rPr>
              <a:t>- Когда </a:t>
            </a:r>
            <a:r>
              <a:rPr lang="ru-RU" sz="2000" b="1" dirty="0">
                <a:solidFill>
                  <a:schemeClr val="tx2"/>
                </a:solidFill>
              </a:rPr>
              <a:t>вы останетесь один, немедленно </a:t>
            </a:r>
            <a:r>
              <a:rPr lang="ru-RU" sz="2000" b="1" dirty="0" smtClean="0">
                <a:solidFill>
                  <a:schemeClr val="tx2"/>
                </a:solidFill>
              </a:rPr>
              <a:t>звоните в </a:t>
            </a:r>
            <a:r>
              <a:rPr lang="ru-RU" sz="2000" b="1" dirty="0">
                <a:solidFill>
                  <a:schemeClr val="tx2"/>
                </a:solidFill>
              </a:rPr>
              <a:t>полицию</a:t>
            </a:r>
            <a:r>
              <a:rPr lang="ru-RU" sz="2000" b="1" dirty="0" smtClean="0">
                <a:solidFill>
                  <a:schemeClr val="tx2"/>
                </a:solidFill>
              </a:rPr>
              <a:t>!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2"/>
                </a:solidFill>
              </a:rPr>
              <a:t>- Если </a:t>
            </a:r>
            <a:r>
              <a:rPr lang="ru-RU" sz="2000" b="1" dirty="0">
                <a:solidFill>
                  <a:schemeClr val="tx2"/>
                </a:solidFill>
              </a:rPr>
              <a:t>у вас осталась запись разговора, </a:t>
            </a:r>
            <a:r>
              <a:rPr lang="ru-RU" sz="2000" b="1" dirty="0" smtClean="0">
                <a:solidFill>
                  <a:schemeClr val="tx2"/>
                </a:solidFill>
              </a:rPr>
              <a:t>сохраните ее </a:t>
            </a:r>
            <a:r>
              <a:rPr lang="ru-RU" sz="2000" b="1" dirty="0">
                <a:solidFill>
                  <a:schemeClr val="tx2"/>
                </a:solidFill>
              </a:rPr>
              <a:t>для передачи в полицию.</a:t>
            </a:r>
          </a:p>
          <a:p>
            <a:pPr>
              <a:buFontTx/>
              <a:buChar char="-"/>
            </a:pPr>
            <a:endParaRPr lang="ru-RU" sz="1800" b="1" dirty="0"/>
          </a:p>
          <a:p>
            <a:pPr marL="0" indent="0">
              <a:buNone/>
            </a:pP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2383809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КАК ПРИВЛЕЧЬ ВЫМОГАТЕЛЯ</a:t>
            </a:r>
            <a:br>
              <a:rPr lang="ru-RU" sz="3600" b="1" dirty="0">
                <a:solidFill>
                  <a:srgbClr val="FF0000"/>
                </a:solidFill>
              </a:rPr>
            </a:br>
            <a:r>
              <a:rPr lang="ru-RU" sz="3600" b="1" dirty="0">
                <a:solidFill>
                  <a:srgbClr val="FF0000"/>
                </a:solidFill>
              </a:rPr>
              <a:t>К ОТВЕТСТВЕННОСТИ?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1256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Вы </a:t>
            </a:r>
            <a:r>
              <a:rPr lang="ru-RU" sz="2400" b="1" dirty="0">
                <a:solidFill>
                  <a:srgbClr val="FF0000"/>
                </a:solidFill>
              </a:rPr>
              <a:t>должны будете обратиться в ближайшее </a:t>
            </a:r>
            <a:r>
              <a:rPr lang="ru-RU" sz="2400" b="1" dirty="0" smtClean="0">
                <a:solidFill>
                  <a:srgbClr val="FF0000"/>
                </a:solidFill>
              </a:rPr>
              <a:t>отделение полиции </a:t>
            </a:r>
            <a:r>
              <a:rPr lang="ru-RU" sz="2400" b="1" dirty="0">
                <a:solidFill>
                  <a:srgbClr val="FF0000"/>
                </a:solidFill>
              </a:rPr>
              <a:t>и написать заявление.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tx2"/>
                </a:solidFill>
              </a:rPr>
              <a:t>- Заявление </a:t>
            </a:r>
            <a:r>
              <a:rPr lang="ru-RU" sz="1800" b="1" dirty="0">
                <a:solidFill>
                  <a:schemeClr val="tx2"/>
                </a:solidFill>
              </a:rPr>
              <a:t>о преступлении вы можете сделать в </a:t>
            </a:r>
            <a:r>
              <a:rPr lang="ru-RU" sz="1800" b="1" dirty="0" smtClean="0">
                <a:solidFill>
                  <a:schemeClr val="tx2"/>
                </a:solidFill>
              </a:rPr>
              <a:t>устном или </a:t>
            </a:r>
            <a:r>
              <a:rPr lang="ru-RU" sz="1800" b="1" dirty="0">
                <a:solidFill>
                  <a:schemeClr val="tx2"/>
                </a:solidFill>
              </a:rPr>
              <a:t>письменном </a:t>
            </a:r>
            <a:r>
              <a:rPr lang="ru-RU" sz="1800" b="1" dirty="0" smtClean="0">
                <a:solidFill>
                  <a:schemeClr val="tx2"/>
                </a:solidFill>
              </a:rPr>
              <a:t>виде.</a:t>
            </a:r>
            <a:endParaRPr lang="ru-RU" sz="18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sz="1800" b="1" dirty="0">
                <a:solidFill>
                  <a:schemeClr val="tx2"/>
                </a:solidFill>
              </a:rPr>
              <a:t>-</a:t>
            </a:r>
            <a:r>
              <a:rPr lang="ru-RU" sz="1800" b="1" dirty="0" smtClean="0">
                <a:solidFill>
                  <a:schemeClr val="tx2"/>
                </a:solidFill>
              </a:rPr>
              <a:t> </a:t>
            </a:r>
            <a:r>
              <a:rPr lang="ru-RU" sz="1800" b="1" dirty="0">
                <a:solidFill>
                  <a:schemeClr val="tx2"/>
                </a:solidFill>
              </a:rPr>
              <a:t>Письменное </a:t>
            </a:r>
            <a:r>
              <a:rPr lang="ru-RU" sz="1800" b="1" dirty="0" smtClean="0">
                <a:solidFill>
                  <a:schemeClr val="tx2"/>
                </a:solidFill>
              </a:rPr>
              <a:t>заявление о </a:t>
            </a:r>
            <a:r>
              <a:rPr lang="ru-RU" sz="1800" b="1" dirty="0">
                <a:solidFill>
                  <a:schemeClr val="tx2"/>
                </a:solidFill>
              </a:rPr>
              <a:t>преступлении обязательно подпишите. 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tx2"/>
                </a:solidFill>
              </a:rPr>
              <a:t>- Укажите почтовый </a:t>
            </a:r>
            <a:r>
              <a:rPr lang="ru-RU" sz="1800" b="1" dirty="0">
                <a:solidFill>
                  <a:schemeClr val="tx2"/>
                </a:solidFill>
              </a:rPr>
              <a:t>или электронный адрес, куда должен </a:t>
            </a:r>
            <a:r>
              <a:rPr lang="ru-RU" sz="1800" b="1" dirty="0" smtClean="0">
                <a:solidFill>
                  <a:schemeClr val="tx2"/>
                </a:solidFill>
              </a:rPr>
              <a:t>будет прийти </a:t>
            </a:r>
            <a:r>
              <a:rPr lang="ru-RU" sz="1800" b="1" dirty="0">
                <a:solidFill>
                  <a:schemeClr val="tx2"/>
                </a:solidFill>
              </a:rPr>
              <a:t>ответ</a:t>
            </a:r>
            <a:r>
              <a:rPr lang="ru-RU" sz="1800" b="1" dirty="0" smtClean="0">
                <a:solidFill>
                  <a:schemeClr val="tx2"/>
                </a:solidFill>
              </a:rPr>
              <a:t>.</a:t>
            </a:r>
            <a:endParaRPr lang="ru-RU" sz="1900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ru-RU" sz="1800" b="1" dirty="0" smtClean="0">
                <a:solidFill>
                  <a:schemeClr val="tx2"/>
                </a:solidFill>
              </a:rPr>
              <a:t>-Устное </a:t>
            </a:r>
            <a:r>
              <a:rPr lang="ru-RU" sz="1800" b="1" dirty="0">
                <a:solidFill>
                  <a:schemeClr val="tx2"/>
                </a:solidFill>
              </a:rPr>
              <a:t>заявление о преступлении заносится в протокол, </a:t>
            </a:r>
            <a:r>
              <a:rPr lang="ru-RU" sz="1800" b="1" dirty="0" smtClean="0">
                <a:solidFill>
                  <a:schemeClr val="tx2"/>
                </a:solidFill>
              </a:rPr>
              <a:t>который подписывается вами и сотрудником, принявшим заявление. </a:t>
            </a:r>
            <a:r>
              <a:rPr lang="ru-RU" sz="1800" b="1" dirty="0">
                <a:solidFill>
                  <a:schemeClr val="tx2"/>
                </a:solidFill>
              </a:rPr>
              <a:t>Протокол должен содержать </a:t>
            </a:r>
            <a:r>
              <a:rPr lang="ru-RU" sz="1800" b="1" dirty="0" smtClean="0">
                <a:solidFill>
                  <a:schemeClr val="tx2"/>
                </a:solidFill>
              </a:rPr>
              <a:t>данные о </a:t>
            </a:r>
            <a:r>
              <a:rPr lang="ru-RU" sz="1800" b="1" dirty="0">
                <a:solidFill>
                  <a:schemeClr val="tx2"/>
                </a:solidFill>
              </a:rPr>
              <a:t>вас, а также о документах, удостоверяющих </a:t>
            </a:r>
            <a:r>
              <a:rPr lang="ru-RU" sz="1800" b="1" dirty="0" smtClean="0">
                <a:solidFill>
                  <a:schemeClr val="tx2"/>
                </a:solidFill>
              </a:rPr>
              <a:t>вашу личность</a:t>
            </a:r>
            <a:r>
              <a:rPr lang="ru-RU" sz="1800" b="1" dirty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endParaRPr lang="ru-RU" sz="1900" dirty="0"/>
          </a:p>
          <a:p>
            <a:pPr marL="0" indent="0" algn="just">
              <a:buNone/>
            </a:pPr>
            <a:r>
              <a:rPr lang="ru-RU" sz="1500" b="1" dirty="0">
                <a:solidFill>
                  <a:srgbClr val="FF0000"/>
                </a:solidFill>
              </a:rPr>
              <a:t>Вас предупредят об </a:t>
            </a:r>
            <a:r>
              <a:rPr lang="ru-RU" sz="1500" b="1" dirty="0" smtClean="0">
                <a:solidFill>
                  <a:srgbClr val="FF0000"/>
                </a:solidFill>
              </a:rPr>
              <a:t>уголовной ответственности за заведомо ложный донос в соответствии со статьей 306 Уголовного кодекса российской Федерации, о чем в протоколе будет сделана отметка. Подпишите.</a:t>
            </a:r>
          </a:p>
          <a:p>
            <a:pPr marL="0" indent="0" algn="just">
              <a:buNone/>
            </a:pPr>
            <a:r>
              <a:rPr lang="ru-RU" sz="1500" b="1" dirty="0" smtClean="0">
                <a:solidFill>
                  <a:srgbClr val="FF0000"/>
                </a:solidFill>
              </a:rPr>
              <a:t>При регистрации заявления вы должны получить талон-уведомление, в котором указывается порядковый номер заявления по книге учета сообщений и дата его принятия.</a:t>
            </a:r>
            <a:endParaRPr lang="ru-RU" sz="1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3480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620</Words>
  <Application>Microsoft Office PowerPoint</Application>
  <PresentationFormat>Экран (4:3)</PresentationFormat>
  <Paragraphs>70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Тема Office</vt:lpstr>
      <vt:lpstr>МЫ ПРОТИВ КОРРУПЦИИ В ЗДРАВООХРАНЕНИИ!</vt:lpstr>
      <vt:lpstr>Если медицинский работник говорит вам, что за вознаграждение он может организовать вам...</vt:lpstr>
      <vt:lpstr>ТЕПЕРЬ ПОДРОБНО, ЧТО ТАКОЕ ВЗЯТКА </vt:lpstr>
      <vt:lpstr>КАКИЕ БЫВАЮТ ВЗЯТКИ</vt:lpstr>
      <vt:lpstr>ЧТО ТОЖЕ СЧИТАЕТСЯ ВЗЯТКОЙ</vt:lpstr>
      <vt:lpstr>ИТАК, РАБОТНИК МЕДИЦИНСКОГО УЧРЕЖДЕНИЯ ПРОСИТ ВОЗНАГРАЖДЕНИЕ. ВАШИ ДЕЙСТВИЯ?</vt:lpstr>
      <vt:lpstr>КАК ПРИВЛЕЧЬ ВЫМОГАТЕЛЯ К ОТВЕТСТВЕННОСТИ?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ПО ПРОТИВОДЕЙСТВИЮ КОРРУПЦИИ</dc:title>
  <dc:creator>IvashenkoOV</dc:creator>
  <cp:lastModifiedBy>Admin</cp:lastModifiedBy>
  <cp:revision>30</cp:revision>
  <dcterms:created xsi:type="dcterms:W3CDTF">2023-05-22T05:40:35Z</dcterms:created>
  <dcterms:modified xsi:type="dcterms:W3CDTF">2024-02-22T07:05:22Z</dcterms:modified>
</cp:coreProperties>
</file>