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9" r:id="rId4"/>
    <p:sldId id="263" r:id="rId5"/>
    <p:sldId id="264" r:id="rId6"/>
    <p:sldId id="266" r:id="rId7"/>
    <p:sldId id="267" r:id="rId8"/>
    <p:sldId id="268" r:id="rId9"/>
    <p:sldId id="257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169" autoAdjust="0"/>
  </p:normalViewPr>
  <p:slideViewPr>
    <p:cSldViewPr>
      <p:cViewPr varScale="1">
        <p:scale>
          <a:sx n="85" d="100"/>
          <a:sy n="85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962676-2FE8-4A50-90F7-48B7C504870D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E7E3ED-0A41-4FC7-B116-70A377672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755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F506A4-5559-448D-AD5D-557297F586D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0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3F861-C814-4958-8A6C-42931C17EAA0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E2BDA-EB33-4F77-82F1-87AA6DB98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6239F-2B10-4AFD-BD7D-DA5335333525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D5033-C920-400E-8905-322059D30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2857A-4EBE-4B20-A6E2-07B2C6A4CAFB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10824-950C-4FE3-828A-DDFAB2F0A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78399-0F98-4F27-A9F5-15E8504E04E4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CD7D5-D76A-4945-8AFD-2BF3759BA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DF8C5-230D-438C-AFA1-405ED34C63B3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FD210-45EA-4D05-95B7-70B640F6A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C68A1-DBED-419F-96BE-D8949B815446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A8B70-92FD-40A2-8FAD-347D7F6A5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EFF53-3438-4F72-80DC-9CE348823749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C395D-CA8B-43FD-9F44-05D2D84A9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04C88-61CD-4843-885E-BC7CF6262BDF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00F2B-9297-44C0-A187-052A1E874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2FD5D-CD3A-485B-A4BD-EEFD582F0201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391EB-EB02-4D17-A99C-559E4660E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C51AF-D1A5-4815-8456-E04BA9E0E1A6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99B90-8498-47AB-800E-B6483B016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696EF-0E58-4EF0-B57E-C52F735A913F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3B3F6-E55B-4593-96A6-8BB516F50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997DDD-A583-463B-9753-D78CE8B5A198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9D83F7-EA48-4B90-B2E4-C6116A178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5175"/>
            <a:ext cx="7772400" cy="16557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Показатели Дорожной карты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для КГБУЗ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Ужурская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РБ»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 01.10.2017 года 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(за счет всех источников финансирования)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650" y="2852738"/>
          <a:ext cx="7704856" cy="2218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160240"/>
                <a:gridCol w="2232248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Врачи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медицинский персонал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Младший медицинский персонал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Прочий персонал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29816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28,3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Расчет средней заработной платы</a:t>
            </a:r>
          </a:p>
        </p:txBody>
      </p:sp>
      <p:graphicFrame>
        <p:nvGraphicFramePr>
          <p:cNvPr id="16453" name="Group 6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464057"/>
              </p:ext>
            </p:extLst>
          </p:nvPr>
        </p:nvGraphicFramePr>
        <p:xfrm>
          <a:off x="457200" y="1600200"/>
          <a:ext cx="8229600" cy="368522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185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 персонала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Фонд заработной платы (тыс.руб)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численность работающих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 плата (тыс.руб)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2669,6 / 47=56,8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6254,3/ 221=28,3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ММП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373,5/ 15=24,9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9 297,4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9937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Распределение по уровням сложности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уровень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(врачи)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36671"/>
              </p:ext>
            </p:extLst>
          </p:nvPr>
        </p:nvGraphicFramePr>
        <p:xfrm>
          <a:off x="457201" y="1233325"/>
          <a:ext cx="8435280" cy="40475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91020"/>
                <a:gridCol w="2688075"/>
                <a:gridCol w="1656185"/>
              </a:tblGrid>
              <a:tr h="922218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Стационар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Поликлиника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Коэффициенты сложности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9158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врач-хирург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врач-акушер-гинеколог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врач-неонатолог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врач-анестезиолог-реаниматолог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 скорой медицинской помощи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1,24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0751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врач-терапевт участковый</a:t>
                      </a:r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врач-педиатр участковый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1,24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0528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врач-хирург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врач-акушер-гинеколог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 травматолог-ортопед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1,12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Распределение по уровням сложности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уровень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(врачи)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982947"/>
              </p:ext>
            </p:extLst>
          </p:nvPr>
        </p:nvGraphicFramePr>
        <p:xfrm>
          <a:off x="457200" y="1196975"/>
          <a:ext cx="8229601" cy="54471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18275"/>
                <a:gridCol w="2744797"/>
                <a:gridCol w="1666529"/>
              </a:tblGrid>
              <a:tr h="936106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Стационар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Поликлиника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Коэффициенты сложности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87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врач-терапевт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врач-педиатр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врач-патологоанатом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 приемного отделения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 по ПМП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1,05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7367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врач-невролог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врач-онколог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врач-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оториноларинголог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1,05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786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врач-офтальмолог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врач-инфекционист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врач-стоматолог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врач-психиатр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врач-психиатр-нарколог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врач-фтизиатр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врач-эндокринолог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7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 инфекционист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Распределение по уровням сложности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уровень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(врачи)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39898"/>
              </p:ext>
            </p:extLst>
          </p:nvPr>
        </p:nvGraphicFramePr>
        <p:xfrm>
          <a:off x="457200" y="1196975"/>
          <a:ext cx="8291264" cy="29782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34680"/>
                <a:gridCol w="3528392"/>
                <a:gridCol w="1728192"/>
              </a:tblGrid>
              <a:tr h="936106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Стационар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Поликлиника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Коэффициенты сложности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7296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зав.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отделением мед.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профилактики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 КЛД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эндоскопист</a:t>
                      </a:r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УЗД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 функциональной диагностики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врач-рентгенолог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0,85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9937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Распределение по уровням сложности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уровень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(средний медицинский персонал)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352282"/>
              </p:ext>
            </p:extLst>
          </p:nvPr>
        </p:nvGraphicFramePr>
        <p:xfrm>
          <a:off x="457201" y="1233325"/>
          <a:ext cx="8435280" cy="52808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66727"/>
                <a:gridCol w="3312368"/>
                <a:gridCol w="1656185"/>
              </a:tblGrid>
              <a:tr h="922218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Стационар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Поликлиника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Коэффициенты сложности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91588">
                <a:tc>
                  <a:txBody>
                    <a:bodyPr/>
                    <a:lstStyle/>
                    <a:p>
                      <a:r>
                        <a:rPr lang="ru-RU" sz="16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Хирургическое</a:t>
                      </a:r>
                      <a:r>
                        <a:rPr lang="ru-RU" sz="16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отделение</a:t>
                      </a:r>
                      <a:endParaRPr lang="ru-RU" sz="1600" b="1" i="0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операционная медицинская сестра 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-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анестезист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сестра перевязочной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перевязочной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палатная  (ПИТ)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Родильное отделение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акушер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сестра палатная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Отделение СМП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старший фельдшер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фельдшер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фельдшер по приему вызов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400" b="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0751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главная медицинская сестра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мед. сестра участковая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перевязочной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акушерка в ж/к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47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68313" y="116633"/>
            <a:ext cx="8229600" cy="648072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Распределение по уровням сложности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уровень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(средний медицинский персонал)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940975"/>
              </p:ext>
            </p:extLst>
          </p:nvPr>
        </p:nvGraphicFramePr>
        <p:xfrm>
          <a:off x="457201" y="764706"/>
          <a:ext cx="8435280" cy="59766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66727"/>
                <a:gridCol w="3312368"/>
                <a:gridCol w="1656185"/>
              </a:tblGrid>
              <a:tr h="930897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Стационар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Поликлиника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Коэффициенты сложности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5765">
                <a:tc>
                  <a:txBody>
                    <a:bodyPr/>
                    <a:lstStyle/>
                    <a:p>
                      <a:r>
                        <a:rPr lang="ru-RU" sz="1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Приемное отделение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постовая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Терапевтическое отделение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Старшая медицинская сестра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палатная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процедурной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Хирургическое отделение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</a:t>
                      </a:r>
                      <a:r>
                        <a:rPr lang="ru-RU" sz="1400" b="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трансфузиолога</a:t>
                      </a:r>
                      <a:endParaRPr lang="ru-RU" sz="1400" b="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-Старшая медицинская сестра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палатная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процедурной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Педиатрическое отделение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Старшая медицинская сестра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палатная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процедурной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Гинекологическое отделение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Старшая медицинская сестра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палатная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процедурной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Инфекционное отделение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Старшая медицинская сестра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палатная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процедурной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Фармацевт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Организационно-мед. кабинет (фельдшер)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медицинская сестра на приеме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Кабинет неотложной помощи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Кабинет доврачебного приема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Смотровой кабинет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Отделение мед. Профилактики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Кабинет здорового ребенка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Кабинет иммунопрофилактики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сестра процедурной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сестра,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фельдшер образовательных учреждений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сестра,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фельдшер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ФАПа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0,98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57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68313" y="116633"/>
            <a:ext cx="8229600" cy="648072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Распределение по уровням сложности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уровень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(средний медицинский персонал)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36822"/>
              </p:ext>
            </p:extLst>
          </p:nvPr>
        </p:nvGraphicFramePr>
        <p:xfrm>
          <a:off x="457201" y="764706"/>
          <a:ext cx="8435280" cy="47525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66727"/>
                <a:gridCol w="3312368"/>
                <a:gridCol w="1656185"/>
              </a:tblGrid>
              <a:tr h="740231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Стационар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Поликлиника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Коэффициенты сложности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12295">
                <a:tc>
                  <a:txBody>
                    <a:bodyPr/>
                    <a:lstStyle/>
                    <a:p>
                      <a:r>
                        <a:rPr lang="ru-RU" sz="1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Патологоанатомическое отделение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Лаборант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Мед. сестра стерилизационной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Помощник врача эпидемиолога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сестра диетическая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Медицинский статистик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Ренгенлаборант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Кабинет ультразвуковой диагностики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Кабинет функциональной диагностики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Эндоскопический кабинет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сестра по массажу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Медицинский лабораторный техник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Фельдшер-лаборант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Лаборант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0,85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5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заработной платы при повышении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01.10.2017 года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50825" y="1052513"/>
          <a:ext cx="8712968" cy="55446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32247"/>
                <a:gridCol w="1512168"/>
                <a:gridCol w="1152128"/>
                <a:gridCol w="2088233"/>
                <a:gridCol w="1728192"/>
              </a:tblGrid>
              <a:tr h="130934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Неизменная часть заработной платы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Изменяемая часть заработной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платы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Начисления на все части заработной платы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3526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Гарантированная часть: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оклад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надбавка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опыт работы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 надбавка за работу на селе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надбавка за категорию, ученую степень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молодежные выплаты,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доплата за вредность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-доплата за ночные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Дежурства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дому/</a:t>
                      </a:r>
                    </a:p>
                    <a:p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экстренные вызова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Доплата до МРОТ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Стимулирующие выплаты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Районный коэффициент и надбавка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работу в северных районах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494</Words>
  <Application>Microsoft Office PowerPoint</Application>
  <PresentationFormat>Экран (4:3)</PresentationFormat>
  <Paragraphs>203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Показатели Дорожной карты  для КГБУЗ «Ужурская РБ»  с 01.10.2017 года (за счет всех источников финансирования)</vt:lpstr>
      <vt:lpstr>Расчет средней заработной платы</vt:lpstr>
      <vt:lpstr>Распределение по уровням сложности  1 уровень (врачи)</vt:lpstr>
      <vt:lpstr>Распределение по уровням сложности  2 уровень (врачи)</vt:lpstr>
      <vt:lpstr>Распределение по уровням сложности  3 уровень (врачи)</vt:lpstr>
      <vt:lpstr>Распределение по уровням сложности  1 уровень (средний медицинский персонал)</vt:lpstr>
      <vt:lpstr>Распределение по уровням сложности  2 уровень (средний медицинский персонал)</vt:lpstr>
      <vt:lpstr>Распределение по уровням сложности  3 уровень (средний медицинский персонал)</vt:lpstr>
      <vt:lpstr>Структура заработной платы при повышении  с 01.10.2017 года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Дорожной карты для КГБУЗ «Сухобузимская РБ»</dc:title>
  <dc:creator>1</dc:creator>
  <cp:lastModifiedBy>Ekonomist-GL</cp:lastModifiedBy>
  <cp:revision>64</cp:revision>
  <cp:lastPrinted>2017-11-10T02:47:36Z</cp:lastPrinted>
  <dcterms:created xsi:type="dcterms:W3CDTF">2017-11-07T12:57:02Z</dcterms:created>
  <dcterms:modified xsi:type="dcterms:W3CDTF">2017-11-10T02:49:49Z</dcterms:modified>
</cp:coreProperties>
</file>